
<file path=[Content_Types].xml><?xml version="1.0" encoding="utf-8"?>
<Types xmlns="http://schemas.openxmlformats.org/package/2006/content-types">
  <Default Extension="gif" ContentType="image/gif"/>
  <Default Extension="rels" ContentType="application/vnd.openxmlformats-package.relationships+xml"/>
  <Override PartName="/ppt/slides/slide14.xml" ContentType="application/vnd.openxmlformats-officedocument.presentationml.slide+xml"/>
  <Override PartName="/ppt/slides/slide62.xml" ContentType="application/vnd.openxmlformats-officedocument.presentationml.slide+xml"/>
  <Override PartName="/ppt/media/audio4.bin" ContentType="audio/unknown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61.xml" ContentType="application/vnd.openxmlformats-officedocument.presentationml.slide+xml"/>
  <Override PartName="/ppt/media/audio3.bin" ContentType="audio/unknown"/>
  <Override PartName="/ppt/slides/slide44.xml" ContentType="application/vnd.openxmlformats-officedocument.presentationml.slide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slides/slide60.xml" ContentType="application/vnd.openxmlformats-officedocument.presentationml.slide+xml"/>
  <Override PartName="/ppt/media/audio2.bin" ContentType="audio/unknown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media/audio1.bin" ContentType="audio/unknown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media/audio7.bin" ContentType="audio/unknown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slides/slide64.xml" ContentType="application/vnd.openxmlformats-officedocument.presentationml.slide+xml"/>
  <Override PartName="/ppt/viewProps.xml" ContentType="application/vnd.openxmlformats-officedocument.presentationml.viewProps+xml"/>
  <Override PartName="/ppt/media/audio6.bin" ContentType="audio/unknown"/>
  <Override PartName="/ppt/slides/slide47.xml" ContentType="application/vnd.openxmlformats-officedocument.presentationml.slide+xml"/>
  <Override PartName="/ppt/slides/slide40.xml" ContentType="application/vnd.openxmlformats-officedocument.presentationml.slide+xml"/>
  <Override PartName="/ppt/slides/slide56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slides/slide15.xml" ContentType="application/vnd.openxmlformats-officedocument.presentationml.slide+xml"/>
  <Default Extension="tiff" ContentType="image/tiff"/>
  <Override PartName="/ppt/slides/slide63.xml" ContentType="application/vnd.openxmlformats-officedocument.presentationml.slide+xml"/>
  <Override PartName="/ppt/media/audio5.bin" ContentType="audio/unknown"/>
  <Override PartName="/ppt/slides/slide46.xml" ContentType="application/vnd.openxmlformats-officedocument.presentationml.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D00FF"/>
    <a:srgbClr val="FF0000"/>
    <a:srgbClr val="FF8000"/>
    <a:srgbClr val="FF0080"/>
    <a:srgbClr val="AD05FF"/>
    <a:srgbClr val="FFFF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printerSettings" Target="printerSettings/printerSettings1.bin"/><Relationship Id="rId67" Type="http://schemas.openxmlformats.org/officeDocument/2006/relationships/presProps" Target="presProps.xml"/><Relationship Id="rId68" Type="http://schemas.openxmlformats.org/officeDocument/2006/relationships/viewProps" Target="viewProps.xml"/><Relationship Id="rId69" Type="http://schemas.openxmlformats.org/officeDocument/2006/relationships/theme" Target="theme/theme1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54FC7-603F-BC4D-B731-F47E62735131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7F47F-9715-DF4D-9878-32324AECA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54FC7-603F-BC4D-B731-F47E62735131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7F47F-9715-DF4D-9878-32324AECA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54FC7-603F-BC4D-B731-F47E62735131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7F47F-9715-DF4D-9878-32324AECA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54FC7-603F-BC4D-B731-F47E62735131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7F47F-9715-DF4D-9878-32324AECA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54FC7-603F-BC4D-B731-F47E62735131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7F47F-9715-DF4D-9878-32324AECA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54FC7-603F-BC4D-B731-F47E62735131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7F47F-9715-DF4D-9878-32324AECA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54FC7-603F-BC4D-B731-F47E62735131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7F47F-9715-DF4D-9878-32324AECA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54FC7-603F-BC4D-B731-F47E62735131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7F47F-9715-DF4D-9878-32324AECA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54FC7-603F-BC4D-B731-F47E62735131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7F47F-9715-DF4D-9878-32324AECA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54FC7-603F-BC4D-B731-F47E62735131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7F47F-9715-DF4D-9878-32324AECA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54FC7-603F-BC4D-B731-F47E62735131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7F47F-9715-DF4D-9878-32324AECA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54FC7-603F-BC4D-B731-F47E62735131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7F47F-9715-DF4D-9878-32324AECA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7.bin"/><Relationship Id="rId3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tif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bin"/><Relationship Id="rId3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gi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gi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gi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jpe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3.bin"/><Relationship Id="rId3" Type="http://schemas.openxmlformats.org/officeDocument/2006/relationships/image" Target="../media/image6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jpe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jpe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bin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4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6.bin"/><Relationship Id="rId3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416175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latin typeface="Party LET"/>
                <a:cs typeface="Party LET"/>
              </a:rPr>
              <a:t>Vocabulary project</a:t>
            </a:r>
            <a:endParaRPr lang="en-US" sz="6000" b="1" dirty="0">
              <a:solidFill>
                <a:srgbClr val="FF0000"/>
              </a:solidFill>
              <a:latin typeface="Party LET"/>
              <a:cs typeface="Party LE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0080"/>
                </a:solidFill>
                <a:latin typeface="Party LET"/>
                <a:cs typeface="Party LET"/>
              </a:rPr>
              <a:t>English 4 </a:t>
            </a:r>
          </a:p>
          <a:p>
            <a:r>
              <a:rPr lang="en-US" sz="4800" dirty="0" smtClean="0">
                <a:solidFill>
                  <a:srgbClr val="FF0080"/>
                </a:solidFill>
                <a:latin typeface="Party LET"/>
                <a:cs typeface="Party LET"/>
              </a:rPr>
              <a:t>4</a:t>
            </a:r>
            <a:r>
              <a:rPr lang="en-US" sz="4800" baseline="30000" dirty="0" smtClean="0">
                <a:solidFill>
                  <a:srgbClr val="FF0080"/>
                </a:solidFill>
                <a:latin typeface="Party LET"/>
                <a:cs typeface="Party LET"/>
              </a:rPr>
              <a:t>th</a:t>
            </a:r>
            <a:r>
              <a:rPr lang="en-US" sz="4800" dirty="0" smtClean="0">
                <a:solidFill>
                  <a:srgbClr val="FF0080"/>
                </a:solidFill>
                <a:latin typeface="Party LET"/>
                <a:cs typeface="Party LET"/>
              </a:rPr>
              <a:t> </a:t>
            </a:r>
            <a:r>
              <a:rPr lang="en-US" sz="4800" dirty="0" smtClean="0">
                <a:solidFill>
                  <a:srgbClr val="FF0080"/>
                </a:solidFill>
                <a:latin typeface="Party LET"/>
                <a:cs typeface="Party LET"/>
              </a:rPr>
              <a:t>period</a:t>
            </a:r>
          </a:p>
          <a:p>
            <a:r>
              <a:rPr lang="en-US" sz="4800" dirty="0" smtClean="0">
                <a:solidFill>
                  <a:srgbClr val="FF0080"/>
                </a:solidFill>
                <a:latin typeface="Party LET"/>
                <a:cs typeface="Party LET"/>
              </a:rPr>
              <a:t>#13</a:t>
            </a:r>
            <a:endParaRPr lang="en-US" sz="4800" dirty="0" smtClean="0">
              <a:solidFill>
                <a:srgbClr val="FF0080"/>
              </a:solidFill>
              <a:latin typeface="Party LET"/>
              <a:cs typeface="Party LET"/>
            </a:endParaRPr>
          </a:p>
        </p:txBody>
      </p:sp>
      <p:pic>
        <p:nvPicPr>
          <p:cNvPr id="5" name="Picture 4" descr="tinykitt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686175" cy="2771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rgbClr val="0000FF"/>
                </a:solidFill>
                <a:latin typeface="Party LET"/>
                <a:cs typeface="Party LET"/>
              </a:rPr>
              <a:t>Adversary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adversary.jpg"/>
          <p:cNvPicPr>
            <a:picLocks noGrp="1" noChangeAspect="1"/>
          </p:cNvPicPr>
          <p:nvPr>
            <p:ph idx="1"/>
          </p:nvPr>
        </p:nvPicPr>
        <p:blipFill>
          <a:blip r:embed="rId3"/>
          <a:srcRect l="-43889" r="-4388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Karat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9.69255E-7 -2.28598E-6 C 0.21226 0.06039 0.42453 0.12101 0.57304 0.12032 C 0.72156 0.11963 0.94233 -0.00532 0.89109 -0.0037 C 0.83985 -0.00208 0.35626 0.13328 0.26507 0.12981 C 0.17388 0.12634 0.30224 -0.02637 0.34376 -0.02475 C 0.38527 -0.02313 0.48584 0.11268 0.51433 0.13952 " pathEditMode="relative" ptsTypes="aaaaaA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CFFCC"/>
                </a:solidFill>
                <a:latin typeface="Party LET"/>
                <a:cs typeface="Party LET"/>
              </a:rPr>
              <a:t>Advocate </a:t>
            </a:r>
            <a:endParaRPr lang="en-US" dirty="0">
              <a:solidFill>
                <a:srgbClr val="CCFFCC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advocate.gif"/>
          <p:cNvPicPr>
            <a:picLocks noGrp="1" noChangeAspect="1"/>
          </p:cNvPicPr>
          <p:nvPr>
            <p:ph idx="1"/>
          </p:nvPr>
        </p:nvPicPr>
        <p:blipFill>
          <a:blip r:embed="rId2"/>
          <a:srcRect l="-20455" r="-2045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FF00"/>
                </a:solidFill>
                <a:latin typeface="Party LET"/>
                <a:cs typeface="Party LET"/>
              </a:rPr>
              <a:t>Artisan </a:t>
            </a:r>
            <a:endParaRPr lang="en-US" sz="6000" dirty="0">
              <a:solidFill>
                <a:srgbClr val="00FF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artisan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4875" r="-64875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597377" y="6251162"/>
            <a:ext cx="632404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FF00"/>
                </a:solidFill>
                <a:latin typeface="Party LET"/>
                <a:cs typeface="Party LET"/>
              </a:rPr>
              <a:t>The painter was very cautious with his delicate work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  <a:latin typeface="Party LET"/>
                <a:cs typeface="Party LET"/>
              </a:rPr>
              <a:t>Ascetic </a:t>
            </a:r>
            <a:endParaRPr lang="en-US" sz="5400" dirty="0">
              <a:solidFill>
                <a:srgbClr val="FF00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montyPythonMonks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943" r="-3943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008180" y="6126163"/>
            <a:ext cx="7162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Party LET"/>
                <a:cs typeface="Party LET"/>
              </a:rPr>
              <a:t>A good example of self denial would be a monk.</a:t>
            </a:r>
            <a:endParaRPr lang="en-US" sz="2800" dirty="0">
              <a:solidFill>
                <a:srgbClr val="FF0000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0080"/>
                </a:solidFill>
                <a:latin typeface="Party LET"/>
                <a:cs typeface="Party LET"/>
              </a:rPr>
              <a:t>Charlatan </a:t>
            </a:r>
            <a:endParaRPr lang="en-US" sz="4800" dirty="0">
              <a:solidFill>
                <a:srgbClr val="FF008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54182_1707517811690_1350413573_1887924_281365_o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0180" r="-20180"/>
          <a:stretch>
            <a:fillRect/>
          </a:stretch>
        </p:blipFill>
        <p:spPr>
          <a:xfrm>
            <a:off x="457200" y="1141909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1427163" y="5667872"/>
            <a:ext cx="68084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80"/>
                </a:solidFill>
                <a:latin typeface="Party LET"/>
                <a:cs typeface="Party LET"/>
              </a:rPr>
              <a:t>In the above photo is a guy dressed and posing as the Left for dead zombie known as the  hunter.</a:t>
            </a:r>
            <a:endParaRPr lang="en-US" sz="2800" dirty="0">
              <a:solidFill>
                <a:srgbClr val="FF0080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8000"/>
                </a:solidFill>
                <a:latin typeface="Party LET"/>
                <a:cs typeface="Party LET"/>
              </a:rPr>
              <a:t>Hedonist </a:t>
            </a:r>
            <a:endParaRPr lang="en-US" dirty="0">
              <a:solidFill>
                <a:srgbClr val="FF80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hedonist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7487" r="-17487"/>
          <a:stretch>
            <a:fillRect/>
          </a:stretch>
        </p:blipFill>
        <p:spPr>
          <a:xfrm>
            <a:off x="457200" y="1181191"/>
            <a:ext cx="8229600" cy="4553996"/>
          </a:xfrm>
        </p:spPr>
      </p:pic>
      <p:sp>
        <p:nvSpPr>
          <p:cNvPr id="5" name="TextBox 4"/>
          <p:cNvSpPr txBox="1"/>
          <p:nvPr/>
        </p:nvSpPr>
        <p:spPr>
          <a:xfrm>
            <a:off x="1034367" y="6010161"/>
            <a:ext cx="4621918" cy="5232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8000"/>
                </a:solidFill>
                <a:latin typeface="Party LET"/>
                <a:cs typeface="Party LET"/>
              </a:rPr>
              <a:t>This girl wants everything!</a:t>
            </a:r>
            <a:endParaRPr lang="en-US" sz="2800" dirty="0">
              <a:solidFill>
                <a:srgbClr val="FF8000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rgbClr val="FFFF00"/>
                </a:solidFill>
                <a:latin typeface="Party LET"/>
                <a:cs typeface="Party LET"/>
              </a:rPr>
              <a:t>Orator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barak_obama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2359" r="-32359"/>
          <a:stretch>
            <a:fillRect/>
          </a:stretch>
        </p:blipFill>
        <p:spPr>
          <a:xfrm>
            <a:off x="457200" y="1417638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1414071" y="5943601"/>
            <a:ext cx="315547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Party LET"/>
                <a:cs typeface="Party LET"/>
              </a:rPr>
              <a:t>Public speaker</a:t>
            </a:r>
            <a:endParaRPr lang="en-US" sz="3200" dirty="0">
              <a:solidFill>
                <a:srgbClr val="FFFF00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AD05FF"/>
                </a:solidFill>
                <a:latin typeface="Party LET"/>
                <a:cs typeface="Party LET"/>
              </a:rPr>
              <a:t>Pariah </a:t>
            </a:r>
            <a:endParaRPr lang="en-US" sz="5400" dirty="0">
              <a:solidFill>
                <a:srgbClr val="AD05FF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pariah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457200" y="1246661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746315" y="5841872"/>
            <a:ext cx="3312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AD05FF"/>
                </a:solidFill>
                <a:latin typeface="Party LET"/>
                <a:cs typeface="Party LET"/>
              </a:rPr>
              <a:t>Outcast</a:t>
            </a:r>
            <a:endParaRPr lang="en-US" sz="3600" dirty="0">
              <a:solidFill>
                <a:srgbClr val="AD05FF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03"/>
            <a:ext cx="8229600" cy="1143000"/>
          </a:xfrm>
        </p:spPr>
        <p:txBody>
          <a:bodyPr/>
          <a:lstStyle/>
          <a:p>
            <a:r>
              <a:rPr lang="en-US" sz="5400" dirty="0" smtClean="0">
                <a:solidFill>
                  <a:srgbClr val="3366FF"/>
                </a:solidFill>
                <a:latin typeface="Party LET"/>
                <a:cs typeface="Party LET"/>
              </a:rPr>
              <a:t>Raconteur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Raconteu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389279" y="1155003"/>
            <a:ext cx="8229600" cy="4525963"/>
          </a:xfrm>
        </p:spPr>
      </p:pic>
      <p:sp>
        <p:nvSpPr>
          <p:cNvPr id="6" name="Rectangle 5"/>
          <p:cNvSpPr/>
          <p:nvPr/>
        </p:nvSpPr>
        <p:spPr>
          <a:xfrm>
            <a:off x="2179196" y="5809027"/>
            <a:ext cx="40531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3366FF"/>
                </a:solidFill>
                <a:latin typeface="Party LET"/>
                <a:cs typeface="Party LET"/>
              </a:rPr>
              <a:t>tells anecdotes in amusing way </a:t>
            </a:r>
            <a:endParaRPr lang="en-US" sz="3600" dirty="0">
              <a:solidFill>
                <a:srgbClr val="3366FF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rgbClr val="0000FF"/>
                </a:solidFill>
                <a:latin typeface="Party LET"/>
                <a:cs typeface="Party LET"/>
              </a:rPr>
              <a:t>Skeptic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LOLcat - Skeptic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94" r="-1094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00FF00"/>
                </a:solidFill>
                <a:latin typeface="Party LET"/>
                <a:cs typeface="Party LET"/>
              </a:rPr>
              <a:t>clandestine </a:t>
            </a:r>
            <a:endParaRPr lang="en-US" sz="6600" dirty="0">
              <a:solidFill>
                <a:srgbClr val="00FF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clandestine.jpg"/>
          <p:cNvPicPr>
            <a:picLocks noGrp="1" noChangeAspect="1"/>
          </p:cNvPicPr>
          <p:nvPr>
            <p:ph idx="1"/>
          </p:nvPr>
        </p:nvPicPr>
        <p:blipFill>
          <a:blip r:embed="rId3"/>
          <a:srcRect l="-25202" r="-2520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oorbe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87968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solidFill>
                  <a:srgbClr val="00FF00"/>
                </a:solidFill>
                <a:latin typeface="Party LET"/>
                <a:cs typeface="Party LET"/>
              </a:rPr>
              <a:t>Virtuoso</a:t>
            </a:r>
            <a:br>
              <a:rPr lang="en-US" sz="6000" dirty="0" smtClean="0">
                <a:solidFill>
                  <a:srgbClr val="00FF00"/>
                </a:solidFill>
                <a:latin typeface="Party LET"/>
                <a:cs typeface="Party LET"/>
              </a:rPr>
            </a:br>
            <a:r>
              <a:rPr lang="en-US" sz="6000" dirty="0" smtClean="0">
                <a:solidFill>
                  <a:srgbClr val="00FF00"/>
                </a:solidFill>
                <a:latin typeface="Party LET"/>
                <a:cs typeface="Party LET"/>
              </a:rPr>
              <a:t>Artist pursuit </a:t>
            </a:r>
            <a:endParaRPr lang="en-US" dirty="0">
              <a:solidFill>
                <a:srgbClr val="00FF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Teenage+Cancer+Trust+2009+Press+Room+Day+5+068oE0W-laR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4130" y="1602045"/>
            <a:ext cx="6795740" cy="4525963"/>
          </a:xfrm>
        </p:spPr>
      </p:pic>
      <p:sp>
        <p:nvSpPr>
          <p:cNvPr id="7" name="TextBox 6"/>
          <p:cNvSpPr txBox="1"/>
          <p:nvPr/>
        </p:nvSpPr>
        <p:spPr>
          <a:xfrm>
            <a:off x="1636657" y="6128008"/>
            <a:ext cx="4255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FF00"/>
                </a:solidFill>
                <a:latin typeface="Party LET"/>
                <a:cs typeface="Party LET"/>
              </a:rPr>
              <a:t>Artist: Avenged Sevenfold.</a:t>
            </a:r>
            <a:endParaRPr lang="en-US" sz="2800" dirty="0">
              <a:solidFill>
                <a:srgbClr val="00FF00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DD00FF"/>
                </a:solidFill>
                <a:latin typeface="Party LET"/>
                <a:cs typeface="Party LET"/>
              </a:rPr>
              <a:t>Extraneous </a:t>
            </a:r>
            <a:endParaRPr lang="en-US" sz="5400" dirty="0">
              <a:solidFill>
                <a:srgbClr val="DD00FF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penny_matthiasxc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>
          <a:xfrm>
            <a:off x="457200" y="1220473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864155" y="5843720"/>
            <a:ext cx="654662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DD00FF"/>
                </a:solidFill>
                <a:latin typeface="Party LET"/>
                <a:cs typeface="Party LET"/>
              </a:rPr>
              <a:t>I don’t have a short attention </a:t>
            </a:r>
            <a:r>
              <a:rPr lang="en-US" sz="3200" dirty="0" err="1" smtClean="0">
                <a:solidFill>
                  <a:srgbClr val="DD00FF"/>
                </a:solidFill>
                <a:latin typeface="Party LET"/>
                <a:cs typeface="Party LET"/>
              </a:rPr>
              <a:t>span..OOH..look</a:t>
            </a:r>
            <a:r>
              <a:rPr lang="en-US" sz="3200" dirty="0" smtClean="0">
                <a:solidFill>
                  <a:srgbClr val="DD00FF"/>
                </a:solidFill>
                <a:latin typeface="Party LET"/>
                <a:cs typeface="Party LET"/>
              </a:rPr>
              <a:t> a penny!!</a:t>
            </a:r>
            <a:endParaRPr lang="en-US" sz="3200" dirty="0">
              <a:solidFill>
                <a:srgbClr val="DD00FF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Party LET"/>
                <a:cs typeface="Party LET"/>
              </a:rPr>
              <a:t>Frivolous </a:t>
            </a:r>
            <a:endParaRPr lang="en-US" dirty="0">
              <a:solidFill>
                <a:srgbClr val="FFFF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ShowImage.aspx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2231" r="-32231"/>
          <a:stretch>
            <a:fillRect/>
          </a:stretch>
        </p:blipFill>
        <p:spPr>
          <a:xfrm>
            <a:off x="457200" y="1128815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1086740" y="5654778"/>
            <a:ext cx="54206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FF00"/>
                </a:solidFill>
                <a:latin typeface="Party LET"/>
                <a:cs typeface="Party LET"/>
              </a:rPr>
              <a:t>Lack of seriousness</a:t>
            </a:r>
            <a:endParaRPr lang="en-US" sz="4000" dirty="0">
              <a:solidFill>
                <a:srgbClr val="FFFF00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80"/>
                </a:solidFill>
                <a:latin typeface="Party LET"/>
                <a:cs typeface="Party LET"/>
              </a:rPr>
              <a:t>Incidental </a:t>
            </a:r>
            <a:endParaRPr lang="en-US" sz="6000" dirty="0">
              <a:solidFill>
                <a:srgbClr val="FF008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bad_luck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2732" r="-22732"/>
          <a:stretch>
            <a:fillRect/>
          </a:stretch>
        </p:blipFill>
        <p:spPr/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Party LET"/>
                <a:cs typeface="Party LET"/>
              </a:rPr>
              <a:t>Inconsequential </a:t>
            </a:r>
            <a:endParaRPr lang="en-US" sz="6000" dirty="0">
              <a:solidFill>
                <a:srgbClr val="FF00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Sour Skittle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1709" r="-21709"/>
          <a:stretch>
            <a:fillRect/>
          </a:stretch>
        </p:blipFill>
        <p:spPr>
          <a:xfrm>
            <a:off x="457200" y="1417638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903434" y="5943601"/>
            <a:ext cx="581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Party LET"/>
                <a:cs typeface="Party LET"/>
              </a:rPr>
              <a:t>Not important</a:t>
            </a:r>
            <a:endParaRPr lang="en-US" sz="3600" dirty="0">
              <a:solidFill>
                <a:srgbClr val="FF0000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DD00FF"/>
                </a:solidFill>
                <a:latin typeface="Party LET"/>
                <a:cs typeface="Party LET"/>
              </a:rPr>
              <a:t>Irrelevant </a:t>
            </a:r>
            <a:endParaRPr lang="en-US" sz="6000" dirty="0">
              <a:solidFill>
                <a:srgbClr val="DD00FF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yourproblemsar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221" r="-71221"/>
          <a:stretch>
            <a:fillRect/>
          </a:stretch>
        </p:blipFill>
        <p:spPr/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  <a:latin typeface="Party LET"/>
                <a:cs typeface="Party LET"/>
              </a:rPr>
              <a:t>Negligible </a:t>
            </a:r>
            <a:endParaRPr lang="en-US" dirty="0">
              <a:solidFill>
                <a:srgbClr val="3366FF"/>
              </a:solidFill>
              <a:latin typeface="Party LET"/>
              <a:cs typeface="Party LE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00FF00"/>
                </a:solidFill>
                <a:latin typeface="Party LET"/>
                <a:cs typeface="Party LET"/>
              </a:rPr>
              <a:t>Peripheral </a:t>
            </a:r>
            <a:endParaRPr lang="en-US" sz="6600" dirty="0">
              <a:solidFill>
                <a:srgbClr val="00FF00"/>
              </a:solidFill>
              <a:latin typeface="Party LET"/>
              <a:cs typeface="Party LE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rgbClr val="FF8000"/>
                </a:solidFill>
                <a:latin typeface="Party LET"/>
                <a:cs typeface="Party LET"/>
              </a:rPr>
              <a:t>Petty </a:t>
            </a:r>
            <a:endParaRPr lang="en-US" dirty="0">
              <a:solidFill>
                <a:srgbClr val="FF80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bully cartoon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390" r="-10390"/>
          <a:stretch>
            <a:fillRect/>
          </a:stretch>
        </p:blipFill>
        <p:spPr/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arty LET"/>
                <a:cs typeface="Party LET"/>
              </a:rPr>
              <a:t>Superficial </a:t>
            </a:r>
            <a:endParaRPr lang="en-US" dirty="0">
              <a:latin typeface="Party LET"/>
              <a:cs typeface="Party LET"/>
            </a:endParaRPr>
          </a:p>
        </p:txBody>
      </p:sp>
      <p:pic>
        <p:nvPicPr>
          <p:cNvPr id="4" name="Content Placeholder 3" descr="lady-gaga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610" r="-10610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890341" y="6298230"/>
            <a:ext cx="5129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being at, on, or near </a:t>
            </a:r>
            <a:r>
              <a:rPr lang="en-US" dirty="0" smtClean="0">
                <a:solidFill>
                  <a:srgbClr val="EEECE1"/>
                </a:solidFill>
              </a:rPr>
              <a:t>the</a:t>
            </a:r>
            <a:r>
              <a:rPr lang="en-US" dirty="0" smtClean="0">
                <a:solidFill>
                  <a:schemeClr val="tx2"/>
                </a:solidFill>
              </a:rPr>
              <a:t> surface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8000"/>
                </a:solidFill>
                <a:latin typeface="Party LET"/>
                <a:cs typeface="Party LET"/>
              </a:rPr>
              <a:t>covert </a:t>
            </a:r>
            <a:endParaRPr lang="en-US" sz="6600" dirty="0">
              <a:solidFill>
                <a:srgbClr val="FF80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covert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7166" r="-37166"/>
          <a:stretch>
            <a:fillRect/>
          </a:stretch>
        </p:blipFill>
        <p:spPr>
          <a:xfrm>
            <a:off x="457200" y="1246661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2108013" y="5780782"/>
            <a:ext cx="50147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8000"/>
                </a:solidFill>
                <a:latin typeface="Party LET"/>
                <a:cs typeface="Party LET"/>
              </a:rPr>
              <a:t>This hunting tent is not openly recognized as a tent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AD05FF"/>
                </a:solidFill>
                <a:latin typeface="Party LET"/>
                <a:cs typeface="Party LET"/>
              </a:rPr>
              <a:t>Trifling </a:t>
            </a:r>
            <a:endParaRPr lang="en-US" dirty="0">
              <a:solidFill>
                <a:srgbClr val="AD05FF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puppies-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3040120" y="6132867"/>
            <a:ext cx="3185487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AD05FF"/>
                </a:solidFill>
                <a:latin typeface="Party LET"/>
                <a:cs typeface="Party LET"/>
              </a:rPr>
              <a:t>of small value, cost, or amount </a:t>
            </a:r>
            <a:endParaRPr lang="en-US" sz="3200" dirty="0">
              <a:solidFill>
                <a:srgbClr val="AD05FF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  <a:latin typeface="Party LET"/>
                <a:cs typeface="Party LET"/>
              </a:rPr>
              <a:t>Trivial </a:t>
            </a:r>
            <a:endParaRPr lang="en-US" dirty="0">
              <a:solidFill>
                <a:srgbClr val="3366FF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funnypicturescutefiercekitten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2476" r="-22476"/>
          <a:stretch>
            <a:fillRect/>
          </a:stretch>
        </p:blipFill>
        <p:spPr/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80"/>
                </a:solidFill>
                <a:latin typeface="Party LET"/>
                <a:cs typeface="Party LET"/>
              </a:rPr>
              <a:t>Acute </a:t>
            </a:r>
            <a:endParaRPr lang="en-US" dirty="0">
              <a:solidFill>
                <a:srgbClr val="FF008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XL4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6132" r="-26132"/>
          <a:stretch>
            <a:fillRect/>
          </a:stretch>
        </p:blipFill>
        <p:spPr>
          <a:xfrm>
            <a:off x="457200" y="1168097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890342" y="5712105"/>
            <a:ext cx="369229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80"/>
                </a:solidFill>
                <a:latin typeface="Party LET"/>
                <a:cs typeface="Party LET"/>
              </a:rPr>
              <a:t>sharp</a:t>
            </a:r>
            <a:endParaRPr lang="en-US" dirty="0">
              <a:solidFill>
                <a:srgbClr val="FF0080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Party LET"/>
                <a:cs typeface="Party LET"/>
              </a:rPr>
              <a:t>Astute </a:t>
            </a:r>
            <a:endParaRPr lang="en-US" dirty="0">
              <a:solidFill>
                <a:srgbClr val="0000FF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canstock4686020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7409" r="-47409"/>
          <a:stretch>
            <a:fillRect/>
          </a:stretch>
        </p:blipFill>
        <p:spPr>
          <a:xfrm>
            <a:off x="457200" y="1141909"/>
            <a:ext cx="8229600" cy="4525963"/>
          </a:xfrm>
        </p:spPr>
      </p:pic>
      <p:sp>
        <p:nvSpPr>
          <p:cNvPr id="6" name="Rectangle 5"/>
          <p:cNvSpPr/>
          <p:nvPr/>
        </p:nvSpPr>
        <p:spPr>
          <a:xfrm>
            <a:off x="1997949" y="571066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Party LET"/>
                <a:cs typeface="Party LET"/>
              </a:rPr>
              <a:t>ability to accurately assess situations or people</a:t>
            </a:r>
          </a:p>
          <a:p>
            <a:r>
              <a:rPr lang="en-US" sz="2800" dirty="0" smtClean="0">
                <a:solidFill>
                  <a:srgbClr val="0000FF"/>
                </a:solidFill>
                <a:latin typeface="Party LET"/>
                <a:cs typeface="Party LET"/>
              </a:rPr>
              <a:t>Discerning</a:t>
            </a:r>
            <a:endParaRPr lang="en-US" sz="2800" dirty="0">
              <a:solidFill>
                <a:srgbClr val="0000FF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Party LET"/>
                <a:cs typeface="Party LET"/>
              </a:rPr>
              <a:t>ERUDITE </a:t>
            </a:r>
            <a:endParaRPr lang="en-US" dirty="0">
              <a:solidFill>
                <a:srgbClr val="FF00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albert-einstein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4151" r="-44151"/>
          <a:stretch>
            <a:fillRect/>
          </a:stretch>
        </p:blipFill>
        <p:spPr>
          <a:xfrm>
            <a:off x="457200" y="1155003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2265133" y="5680966"/>
            <a:ext cx="34697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Party LET"/>
                <a:cs typeface="Party LET"/>
              </a:rPr>
              <a:t>Having or showing great knowledge</a:t>
            </a:r>
            <a:endParaRPr lang="en-US" sz="3200" dirty="0">
              <a:solidFill>
                <a:srgbClr val="FF0000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FF00"/>
                </a:solidFill>
                <a:latin typeface="Party LET"/>
                <a:cs typeface="Party LET"/>
              </a:rPr>
              <a:t>Incisive </a:t>
            </a:r>
            <a:endParaRPr lang="en-US" sz="5400" dirty="0">
              <a:solidFill>
                <a:srgbClr val="00FF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dontwanttogo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099" r="-18099"/>
          <a:stretch>
            <a:fillRect/>
          </a:stretch>
        </p:blipFill>
        <p:spPr/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379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80"/>
                </a:solidFill>
                <a:latin typeface="Party LET"/>
                <a:cs typeface="Party LET"/>
              </a:rPr>
              <a:t>Ingenious </a:t>
            </a:r>
            <a:endParaRPr lang="en-US" sz="6000" dirty="0">
              <a:solidFill>
                <a:srgbClr val="FF008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Photo on 2011-02-09 at 20.27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457200" y="1207379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929621" y="5733342"/>
            <a:ext cx="4569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80"/>
                </a:solidFill>
                <a:latin typeface="Party LET"/>
                <a:cs typeface="Party LET"/>
              </a:rPr>
              <a:t>I am a very creative person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FF00"/>
                </a:solidFill>
                <a:latin typeface="Party LET"/>
                <a:cs typeface="Party LET"/>
              </a:rPr>
              <a:t>Judicious </a:t>
            </a:r>
            <a:endParaRPr lang="en-US" sz="5400" dirty="0">
              <a:solidFill>
                <a:srgbClr val="FFFF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lifting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064" r="-18064"/>
          <a:stretch>
            <a:fillRect/>
          </a:stretch>
        </p:blipFill>
        <p:spPr>
          <a:xfrm>
            <a:off x="457200" y="1143000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457200" y="5668963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  <a:latin typeface="Party LET"/>
                <a:cs typeface="Party LET"/>
              </a:rPr>
              <a:t>The </a:t>
            </a:r>
            <a:r>
              <a:rPr lang="en-US" sz="2800" dirty="0" err="1" smtClean="0">
                <a:solidFill>
                  <a:srgbClr val="FFFF00"/>
                </a:solidFill>
                <a:latin typeface="Party LET"/>
                <a:cs typeface="Party LET"/>
              </a:rPr>
              <a:t>EMTs</a:t>
            </a:r>
            <a:r>
              <a:rPr lang="en-US" sz="2800" dirty="0" smtClean="0">
                <a:solidFill>
                  <a:srgbClr val="FFFF00"/>
                </a:solidFill>
                <a:latin typeface="Party LET"/>
                <a:cs typeface="Party LET"/>
              </a:rPr>
              <a:t> in the above picture knew they had to use good judgment with the task on hand.</a:t>
            </a:r>
            <a:endParaRPr lang="en-US" sz="2800" dirty="0">
              <a:solidFill>
                <a:srgbClr val="FFFF00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DD00FF"/>
                </a:solidFill>
                <a:latin typeface="Party LET"/>
                <a:cs typeface="Party LET"/>
              </a:rPr>
              <a:t>Perspicacious </a:t>
            </a:r>
            <a:endParaRPr lang="en-US" sz="5400" dirty="0">
              <a:solidFill>
                <a:srgbClr val="DD00FF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perspicaciou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9477" r="-69477"/>
          <a:stretch>
            <a:fillRect/>
          </a:stretch>
        </p:blipFill>
        <p:spPr/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8000"/>
                </a:solidFill>
                <a:latin typeface="Party LET"/>
                <a:cs typeface="Party LET"/>
              </a:rPr>
              <a:t>Prudent </a:t>
            </a:r>
            <a:endParaRPr lang="en-US" sz="6000" dirty="0">
              <a:solidFill>
                <a:srgbClr val="FF80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wizard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>
          <a:xfrm>
            <a:off x="457200" y="1243933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457200" y="5769896"/>
            <a:ext cx="42956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latin typeface="Party LET"/>
                <a:cs typeface="Party LET"/>
              </a:rPr>
              <a:t>Wise.</a:t>
            </a:r>
            <a:endParaRPr lang="en-US" sz="4400" dirty="0">
              <a:solidFill>
                <a:srgbClr val="FF6600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Party LET"/>
                <a:cs typeface="Party LET"/>
              </a:rPr>
              <a:t>furtive </a:t>
            </a:r>
            <a:endParaRPr lang="en-US" sz="6000" dirty="0">
              <a:solidFill>
                <a:srgbClr val="FF00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furitveCat.jpg"/>
          <p:cNvPicPr>
            <a:picLocks noGrp="1" noChangeAspect="1"/>
          </p:cNvPicPr>
          <p:nvPr>
            <p:ph idx="1"/>
          </p:nvPr>
        </p:nvPicPr>
        <p:blipFill>
          <a:blip r:embed="rId3"/>
          <a:srcRect l="-14510" r="-14510"/>
          <a:stretch>
            <a:fillRect/>
          </a:stretch>
        </p:blipFill>
        <p:spPr>
          <a:xfrm>
            <a:off x="457200" y="1128815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1204578" y="5654778"/>
            <a:ext cx="74822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Party LET"/>
                <a:cs typeface="Party LET"/>
              </a:rPr>
              <a:t>The cat was furtive by peeking over the pile of bricks he was hiding behind.</a:t>
            </a:r>
            <a:endParaRPr lang="en-US" sz="3200" dirty="0">
              <a:solidFill>
                <a:srgbClr val="FF0000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7" dur="10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 Ro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00FF"/>
                </a:solidFill>
                <a:latin typeface="Party LET"/>
                <a:cs typeface="Party LET"/>
              </a:rPr>
              <a:t>Sagacious </a:t>
            </a:r>
            <a:endParaRPr lang="en-US" sz="6000" dirty="0">
              <a:solidFill>
                <a:srgbClr val="0000FF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non-smoking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3123" r="-33123"/>
          <a:stretch>
            <a:fillRect/>
          </a:stretch>
        </p:blipFill>
        <p:spPr>
          <a:xfrm>
            <a:off x="457200" y="1417638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288052" y="5943601"/>
            <a:ext cx="388869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  <a:latin typeface="Party LET"/>
                <a:cs typeface="Party LET"/>
              </a:rPr>
              <a:t>Not smoking shows good judgment.</a:t>
            </a:r>
            <a:endParaRPr lang="en-US" sz="3200" dirty="0">
              <a:solidFill>
                <a:srgbClr val="0000FF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3366FF"/>
                </a:solidFill>
                <a:latin typeface="Party LET"/>
                <a:cs typeface="Party LET"/>
              </a:rPr>
              <a:t>Savvy </a:t>
            </a:r>
            <a:endParaRPr lang="en-US" sz="6600" dirty="0">
              <a:solidFill>
                <a:srgbClr val="3366FF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mechanic-promo.pn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>
          <a:xfrm>
            <a:off x="457200" y="1335088"/>
            <a:ext cx="8229600" cy="4525962"/>
          </a:xfrm>
        </p:spPr>
      </p:pic>
      <p:sp>
        <p:nvSpPr>
          <p:cNvPr id="5" name="TextBox 4"/>
          <p:cNvSpPr txBox="1"/>
          <p:nvPr/>
        </p:nvSpPr>
        <p:spPr>
          <a:xfrm>
            <a:off x="457200" y="5902709"/>
            <a:ext cx="7228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latin typeface="Party LET"/>
                <a:cs typeface="Party LET"/>
              </a:rPr>
              <a:t>To know or have a lot of knowledge on a specific subject.</a:t>
            </a:r>
            <a:endParaRPr lang="en-US" sz="3600" dirty="0">
              <a:solidFill>
                <a:srgbClr val="0000FF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rgbClr val="FF0000"/>
                </a:solidFill>
                <a:latin typeface="Party LET"/>
                <a:cs typeface="Party LET"/>
              </a:rPr>
              <a:t>Acrid</a:t>
            </a:r>
            <a:endParaRPr lang="en-US" dirty="0">
              <a:solidFill>
                <a:srgbClr val="FF00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sushi-for-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3416" r="-43416"/>
          <a:stretch>
            <a:fillRect/>
          </a:stretch>
        </p:blipFill>
        <p:spPr>
          <a:xfrm>
            <a:off x="457200" y="1417638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968901" y="5943612"/>
            <a:ext cx="544679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Party LET"/>
                <a:cs typeface="Party LET"/>
              </a:rPr>
              <a:t>Having an irritating or unpleasant taste.</a:t>
            </a:r>
            <a:endParaRPr lang="en-US" sz="3200" dirty="0">
              <a:solidFill>
                <a:srgbClr val="FF0000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008000"/>
                </a:solidFill>
                <a:latin typeface="Party LET"/>
                <a:cs typeface="Party LET"/>
              </a:rPr>
              <a:t>Arid</a:t>
            </a:r>
            <a:endParaRPr lang="en-US" sz="6600" dirty="0">
              <a:solidFill>
                <a:srgbClr val="0080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desert_9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822" r="-6822"/>
          <a:stretch>
            <a:fillRect/>
          </a:stretch>
        </p:blipFill>
        <p:spPr>
          <a:xfrm>
            <a:off x="457200" y="1417638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457200" y="5943601"/>
            <a:ext cx="822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Party LET"/>
                <a:cs typeface="Party LET"/>
              </a:rPr>
              <a:t>This location gets little rain</a:t>
            </a:r>
            <a:endParaRPr lang="en-US" sz="3200" dirty="0">
              <a:solidFill>
                <a:srgbClr val="008000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00FF00"/>
                </a:solidFill>
                <a:latin typeface="Party LET"/>
                <a:cs typeface="Party LET"/>
              </a:rPr>
              <a:t>Aesthetic </a:t>
            </a:r>
            <a:endParaRPr lang="en-US" sz="6600" dirty="0">
              <a:solidFill>
                <a:srgbClr val="00FF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black-and-white-boy-girl-kiss-kiss-lovers-my-album-hot-sexy-amor-Love-arenas-merci-lovebisous-Eva-Series-sexy-today-kisses-WOMAN-MAN-franky-romantic-Kiss-n-lips-wow-ceca-Pashion-love-pics-sexy-couples-kissing-couples-kisses-arena_larg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8022" r="-48022"/>
          <a:stretch>
            <a:fillRect/>
          </a:stretch>
        </p:blipFill>
        <p:spPr>
          <a:xfrm>
            <a:off x="457200" y="1143000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457200" y="5788104"/>
            <a:ext cx="52383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FF00"/>
                </a:solidFill>
                <a:latin typeface="Party LET"/>
                <a:cs typeface="Party LET"/>
              </a:rPr>
              <a:t>Concern or appreciation for beauty </a:t>
            </a:r>
            <a:endParaRPr lang="en-US" sz="4000" dirty="0">
              <a:solidFill>
                <a:srgbClr val="00FF00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7200" dirty="0" smtClean="0">
                <a:solidFill>
                  <a:srgbClr val="FFFF00"/>
                </a:solidFill>
                <a:latin typeface="Party LET"/>
                <a:cs typeface="Party LET"/>
              </a:rPr>
              <a:t>Ascetic </a:t>
            </a:r>
            <a:endParaRPr lang="en-US" dirty="0">
              <a:solidFill>
                <a:srgbClr val="FFFF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draft_lens2327471module12969907photo_1228861650lolcat2.gif"/>
          <p:cNvPicPr>
            <a:picLocks noGrp="1" noChangeAspect="1"/>
          </p:cNvPicPr>
          <p:nvPr>
            <p:ph idx="1"/>
          </p:nvPr>
        </p:nvPicPr>
        <p:blipFill>
          <a:blip r:embed="rId2"/>
          <a:srcRect l="-25546" r="-25546"/>
          <a:stretch>
            <a:fillRect/>
          </a:stretch>
        </p:blipFill>
        <p:spPr/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>
                <a:solidFill>
                  <a:srgbClr val="AD05FF"/>
                </a:solidFill>
                <a:latin typeface="Party LET"/>
                <a:cs typeface="Party LET"/>
              </a:rPr>
              <a:t>Atheistic</a:t>
            </a:r>
            <a:endParaRPr lang="en-US" dirty="0">
              <a:solidFill>
                <a:srgbClr val="AD05FF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atheist-christmas.gif"/>
          <p:cNvPicPr>
            <a:picLocks noGrp="1" noChangeAspect="1"/>
          </p:cNvPicPr>
          <p:nvPr>
            <p:ph idx="1"/>
          </p:nvPr>
        </p:nvPicPr>
        <p:blipFill>
          <a:blip r:embed="rId2"/>
          <a:srcRect l="-59099" r="-59099"/>
          <a:stretch>
            <a:fillRect/>
          </a:stretch>
        </p:blipFill>
        <p:spPr/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AD05FF"/>
                </a:solidFill>
                <a:latin typeface="Party LET"/>
                <a:cs typeface="Party LET"/>
              </a:rPr>
              <a:t>Ambiguous </a:t>
            </a:r>
            <a:endParaRPr lang="en-US" dirty="0">
              <a:solidFill>
                <a:srgbClr val="AD05FF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open_mind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Party LET"/>
                <a:cs typeface="Party LET"/>
              </a:rPr>
              <a:t>Ambivalent </a:t>
            </a:r>
            <a:endParaRPr lang="en-US" sz="6000" dirty="0">
              <a:latin typeface="Party LET"/>
              <a:cs typeface="Party LET"/>
            </a:endParaRPr>
          </a:p>
        </p:txBody>
      </p:sp>
      <p:pic>
        <p:nvPicPr>
          <p:cNvPr id="4" name="Content Placeholder 3" descr="kimochis-mixed-feelings-pouch-kind-hurt-sorry-uncomfortable-and-friendly_4752_500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4914" r="-24914"/>
          <a:stretch>
            <a:fillRect/>
          </a:stretch>
        </p:blipFill>
        <p:spPr>
          <a:xfrm>
            <a:off x="457200" y="1417638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798688" y="5943601"/>
            <a:ext cx="3993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Party LET"/>
                <a:cs typeface="Party LET"/>
              </a:rPr>
              <a:t>Mixed feelings</a:t>
            </a:r>
            <a:endParaRPr lang="en-US" sz="4000" dirty="0"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85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80"/>
                </a:solidFill>
                <a:latin typeface="Party LET"/>
                <a:cs typeface="Party LET"/>
              </a:rPr>
              <a:t>Coalesce </a:t>
            </a:r>
            <a:endParaRPr lang="en-US" sz="5400" dirty="0">
              <a:solidFill>
                <a:srgbClr val="FF008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color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>
          <a:xfrm>
            <a:off x="457200" y="1037156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1635593" y="5563119"/>
            <a:ext cx="54478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80"/>
                </a:solidFill>
                <a:latin typeface="Party LET"/>
                <a:cs typeface="Party LET"/>
              </a:rPr>
              <a:t>unity</a:t>
            </a:r>
            <a:endParaRPr lang="en-US" sz="6000" dirty="0">
              <a:solidFill>
                <a:srgbClr val="FF0080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80"/>
                </a:solidFill>
                <a:latin typeface="Party LET"/>
                <a:cs typeface="Party LET"/>
              </a:rPr>
              <a:t>inconspicuous </a:t>
            </a:r>
            <a:endParaRPr lang="en-US" sz="5400" dirty="0">
              <a:solidFill>
                <a:srgbClr val="FF008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inconspicuous-black-bea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982" r="-18982"/>
          <a:stretch>
            <a:fillRect/>
          </a:stretch>
        </p:blipFill>
        <p:spPr>
          <a:xfrm>
            <a:off x="457200" y="984780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1348605" y="5510743"/>
            <a:ext cx="71417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80"/>
                </a:solidFill>
                <a:latin typeface="Party LET"/>
                <a:cs typeface="Party LET"/>
              </a:rPr>
              <a:t>Bob the black bear was sure he would go unnoticed if he stayed by the trees.</a:t>
            </a:r>
            <a:endParaRPr lang="en-US" sz="3600" dirty="0">
              <a:solidFill>
                <a:srgbClr val="FF0080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Party LET"/>
                <a:cs typeface="Party LET"/>
              </a:rPr>
              <a:t>Convalesce </a:t>
            </a:r>
            <a:endParaRPr lang="en-US" dirty="0">
              <a:solidFill>
                <a:srgbClr val="FF00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4779-recovering-elderly-male-patient-walking-around-a-hospital-with-a-portable-iv-drip-line-attached-to-him-clipart-by-dennis-cox-at-wackystock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>
          <a:xfrm>
            <a:off x="457200" y="933158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680849" y="5578869"/>
            <a:ext cx="36530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Party LET"/>
                <a:cs typeface="Party LET"/>
              </a:rPr>
              <a:t>To regain or recover health over a period of time.</a:t>
            </a:r>
            <a:endParaRPr lang="en-US" sz="3200" dirty="0">
              <a:solidFill>
                <a:srgbClr val="FF0000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3366FF"/>
                </a:solidFill>
                <a:latin typeface="Party LET"/>
                <a:cs typeface="Party LET"/>
              </a:rPr>
              <a:t>Delusion </a:t>
            </a:r>
            <a:endParaRPr lang="en-US" sz="6000" dirty="0">
              <a:solidFill>
                <a:srgbClr val="3366FF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Photo on 2011-03-10 at 12.19 #4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457200" y="1143000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824875" y="5668963"/>
            <a:ext cx="48052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3366FF"/>
                </a:solidFill>
                <a:latin typeface="Party LET"/>
                <a:cs typeface="Party LET"/>
              </a:rPr>
              <a:t>For at least 2 years I have not abandoned the theory of being a female mechanic</a:t>
            </a:r>
            <a:endParaRPr lang="en-US" sz="3200" dirty="0">
              <a:solidFill>
                <a:srgbClr val="3366FF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6000" dirty="0" smtClean="0">
                <a:solidFill>
                  <a:srgbClr val="00FF00"/>
                </a:solidFill>
                <a:latin typeface="Party LET"/>
                <a:cs typeface="Party LET"/>
              </a:rPr>
              <a:t>Allusion </a:t>
            </a:r>
            <a:endParaRPr lang="en-US" dirty="0">
              <a:solidFill>
                <a:srgbClr val="00FF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halloween_skulls_160.gif"/>
          <p:cNvPicPr>
            <a:picLocks noGrp="1" noChangeAspect="1"/>
          </p:cNvPicPr>
          <p:nvPr>
            <p:ph idx="1"/>
          </p:nvPr>
        </p:nvPicPr>
        <p:blipFill>
          <a:blip r:embed="rId2"/>
          <a:srcRect l="-15597" r="-15597"/>
          <a:stretch>
            <a:fillRect/>
          </a:stretch>
        </p:blipFill>
        <p:spPr>
          <a:xfrm>
            <a:off x="457200" y="1143000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667756" y="5499494"/>
            <a:ext cx="40981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FF00"/>
                </a:solidFill>
                <a:latin typeface="Party LET"/>
                <a:cs typeface="Party LET"/>
              </a:rPr>
              <a:t>To call something to mind without mentioning it.</a:t>
            </a:r>
            <a:endParaRPr lang="en-US" sz="3600" dirty="0">
              <a:solidFill>
                <a:srgbClr val="00FF00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DD00FF"/>
                </a:solidFill>
                <a:latin typeface="Party LET"/>
                <a:cs typeface="Party LET"/>
              </a:rPr>
              <a:t>Illusion </a:t>
            </a:r>
            <a:endParaRPr lang="en-US" sz="5400" dirty="0">
              <a:solidFill>
                <a:srgbClr val="DD00FF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l_72be05e365c749ad17f187cbdde9fa19.jpg"/>
          <p:cNvPicPr>
            <a:picLocks noGrp="1" noChangeAspect="1"/>
          </p:cNvPicPr>
          <p:nvPr>
            <p:ph idx="1"/>
          </p:nvPr>
        </p:nvPicPr>
        <p:blipFill>
          <a:blip r:embed="rId2"/>
          <a:srcRect l="-50613" r="-50613"/>
          <a:stretch>
            <a:fillRect/>
          </a:stretch>
        </p:blipFill>
        <p:spPr/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6600" dirty="0" smtClean="0">
                <a:solidFill>
                  <a:srgbClr val="3366FF"/>
                </a:solidFill>
                <a:latin typeface="Party LET"/>
                <a:cs typeface="Party LET"/>
              </a:rPr>
              <a:t>Imprudent </a:t>
            </a:r>
            <a:endParaRPr lang="en-US" dirty="0">
              <a:solidFill>
                <a:srgbClr val="3366FF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Photo on 2011-03-16 at 23.32 #4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457200" y="1143000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929621" y="5668963"/>
            <a:ext cx="35220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3366FF"/>
                </a:solidFill>
                <a:latin typeface="Party LET"/>
                <a:cs typeface="Party LET"/>
              </a:rPr>
              <a:t>Not  showing care for consequence. </a:t>
            </a:r>
            <a:endParaRPr lang="en-US" sz="3200" dirty="0">
              <a:solidFill>
                <a:srgbClr val="3366FF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8000"/>
                </a:solidFill>
                <a:latin typeface="Party LET"/>
                <a:cs typeface="Party LET"/>
              </a:rPr>
              <a:t>Impudent </a:t>
            </a:r>
            <a:endParaRPr lang="en-US" sz="6000" dirty="0">
              <a:solidFill>
                <a:srgbClr val="FF80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impudent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Party LET"/>
                <a:cs typeface="Party LET"/>
              </a:rPr>
              <a:t>Indigenous </a:t>
            </a:r>
            <a:endParaRPr lang="en-US" sz="6000" dirty="0">
              <a:latin typeface="Party LET"/>
              <a:cs typeface="Party LET"/>
            </a:endParaRPr>
          </a:p>
        </p:txBody>
      </p:sp>
      <p:pic>
        <p:nvPicPr>
          <p:cNvPr id="4" name="Content Placeholder 3" descr="naturaldiaster_workshop_239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0656" r="-20656"/>
          <a:stretch>
            <a:fillRect/>
          </a:stretch>
        </p:blipFill>
        <p:spPr>
          <a:xfrm>
            <a:off x="457200" y="971687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851060" y="5578600"/>
            <a:ext cx="37315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Party LET"/>
                <a:cs typeface="Party LET"/>
              </a:rPr>
              <a:t>Occurring naturally.</a:t>
            </a:r>
            <a:endParaRPr lang="en-US" sz="4400" dirty="0"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Party LET"/>
                <a:cs typeface="Party LET"/>
              </a:rPr>
              <a:t>Indigent </a:t>
            </a:r>
            <a:endParaRPr lang="en-US" sz="6600" dirty="0">
              <a:latin typeface="Party LET"/>
              <a:cs typeface="Party LET"/>
            </a:endParaRPr>
          </a:p>
        </p:txBody>
      </p:sp>
      <p:pic>
        <p:nvPicPr>
          <p:cNvPr id="4" name="Content Placeholder 3" descr="53883-r_u_type_people_give_homeless_person_sum_food_money_shelter_sum_advic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2025" r="-12025"/>
          <a:stretch>
            <a:fillRect/>
          </a:stretch>
        </p:blipFill>
        <p:spPr/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Party LET"/>
                <a:cs typeface="Party LET"/>
              </a:rPr>
              <a:t>Indignant </a:t>
            </a:r>
            <a:endParaRPr lang="en-US" sz="6000" dirty="0">
              <a:solidFill>
                <a:srgbClr val="FF00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homerbart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9096" r="-19096"/>
          <a:stretch>
            <a:fillRect/>
          </a:stretch>
        </p:blipFill>
        <p:spPr>
          <a:xfrm>
            <a:off x="457200" y="1143000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1295169" y="5814292"/>
            <a:ext cx="5107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Party LET"/>
                <a:cs typeface="Party LET"/>
              </a:rPr>
              <a:t>Showing anger.</a:t>
            </a:r>
            <a:endParaRPr lang="en-US" sz="4000" dirty="0">
              <a:solidFill>
                <a:srgbClr val="FF0000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00FF00"/>
                </a:solidFill>
                <a:latin typeface="Party LET"/>
                <a:cs typeface="Party LET"/>
              </a:rPr>
              <a:t>Intimate </a:t>
            </a:r>
            <a:endParaRPr lang="en-US" sz="6600" dirty="0">
              <a:solidFill>
                <a:srgbClr val="00FF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perhaps they were childhood lover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5477" r="-25477"/>
          <a:stretch>
            <a:fillRect/>
          </a:stretch>
        </p:blipFill>
        <p:spPr>
          <a:xfrm>
            <a:off x="457200" y="1143000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457200" y="5774739"/>
            <a:ext cx="50288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00FF00"/>
                </a:solidFill>
                <a:latin typeface="Party LET"/>
                <a:cs typeface="Party LET"/>
              </a:rPr>
              <a:t>To be familiar with.</a:t>
            </a:r>
            <a:endParaRPr lang="en-US" sz="4400" dirty="0">
              <a:solidFill>
                <a:srgbClr val="00FF00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FF00"/>
                </a:solidFill>
                <a:latin typeface="Party LET"/>
                <a:cs typeface="Party LET"/>
              </a:rPr>
              <a:t>sly </a:t>
            </a:r>
            <a:endParaRPr lang="en-US" sz="6000" dirty="0">
              <a:solidFill>
                <a:srgbClr val="FFFF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one-sly-fox.jpg"/>
          <p:cNvPicPr>
            <a:picLocks noGrp="1" noChangeAspect="1"/>
          </p:cNvPicPr>
          <p:nvPr>
            <p:ph idx="1"/>
          </p:nvPr>
        </p:nvPicPr>
        <p:blipFill>
          <a:blip r:embed="rId3"/>
          <a:srcRect l="-25302" r="-25302"/>
          <a:stretch>
            <a:fillRect/>
          </a:stretch>
        </p:blipFill>
        <p:spPr>
          <a:xfrm>
            <a:off x="457200" y="1143000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1126020" y="5866127"/>
            <a:ext cx="726675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Party LET"/>
                <a:cs typeface="Party LET"/>
              </a:rPr>
              <a:t>The cunning and deceitful fox blended well with the dogs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icochet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FF00"/>
                </a:solidFill>
                <a:latin typeface="Party LET"/>
                <a:cs typeface="Party LET"/>
              </a:rPr>
              <a:t>Intimidate </a:t>
            </a:r>
            <a:endParaRPr lang="en-US" sz="5400" dirty="0">
              <a:solidFill>
                <a:srgbClr val="FFFF0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intemidat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3531" r="-63531"/>
          <a:stretch>
            <a:fillRect/>
          </a:stretch>
        </p:blipFill>
        <p:spPr/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AD05FF"/>
                </a:solidFill>
                <a:latin typeface="Party LET"/>
                <a:cs typeface="Party LET"/>
              </a:rPr>
              <a:t>Obscure </a:t>
            </a:r>
            <a:endParaRPr lang="en-US" sz="6000" dirty="0">
              <a:solidFill>
                <a:srgbClr val="AD05FF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2001-lamborghini-diablo-s-1_460x0w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9722" r="-19722"/>
          <a:stretch>
            <a:fillRect/>
          </a:stretch>
        </p:blipFill>
        <p:spPr>
          <a:xfrm>
            <a:off x="457200" y="1417638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707036" y="5943601"/>
            <a:ext cx="545988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AD05FF"/>
                </a:solidFill>
                <a:latin typeface="Party LET"/>
                <a:cs typeface="Party LET"/>
              </a:rPr>
              <a:t>The owner of this car is not known.</a:t>
            </a:r>
            <a:endParaRPr lang="en-US" sz="3200" dirty="0">
              <a:solidFill>
                <a:srgbClr val="AD05FF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0080"/>
                </a:solidFill>
                <a:latin typeface="Party LET"/>
                <a:cs typeface="Party LET"/>
              </a:rPr>
              <a:t>Obtuse </a:t>
            </a:r>
            <a:endParaRPr lang="en-US" sz="6600" dirty="0">
              <a:solidFill>
                <a:srgbClr val="FF0080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insensitiv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7682" r="-67682"/>
          <a:stretch>
            <a:fillRect/>
          </a:stretch>
        </p:blipFill>
        <p:spPr/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3366FF"/>
                </a:solidFill>
                <a:latin typeface="Party LET"/>
                <a:cs typeface="Party LET"/>
              </a:rPr>
              <a:t>Ponderous </a:t>
            </a:r>
            <a:endParaRPr lang="en-US" sz="6600" dirty="0">
              <a:solidFill>
                <a:srgbClr val="3366FF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fatcat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8144" r="-68144"/>
          <a:stretch>
            <a:fillRect/>
          </a:stretch>
        </p:blipFill>
        <p:spPr>
          <a:xfrm>
            <a:off x="457200" y="1417638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680849" y="5758935"/>
            <a:ext cx="37053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3366FF"/>
                </a:solidFill>
                <a:latin typeface="Party LET"/>
                <a:cs typeface="Party LET"/>
              </a:rPr>
              <a:t>This cat is unstable because of its size.</a:t>
            </a:r>
            <a:endParaRPr lang="en-US" sz="3200" dirty="0">
              <a:solidFill>
                <a:srgbClr val="3366FF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err="1" smtClean="0">
                <a:solidFill>
                  <a:srgbClr val="0000FF"/>
                </a:solidFill>
                <a:latin typeface="Party LET"/>
                <a:cs typeface="Party LET"/>
              </a:rPr>
              <a:t>Ponderable</a:t>
            </a:r>
            <a:r>
              <a:rPr lang="en-US" sz="5400" dirty="0" smtClean="0">
                <a:solidFill>
                  <a:srgbClr val="0000FF"/>
                </a:solidFill>
                <a:latin typeface="Party LET"/>
                <a:cs typeface="Party LET"/>
              </a:rPr>
              <a:t> </a:t>
            </a:r>
            <a:endParaRPr lang="en-US" sz="5400" dirty="0">
              <a:solidFill>
                <a:srgbClr val="0000FF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real_diamond_engagement_rings07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2988" r="-42988"/>
          <a:stretch>
            <a:fillRect/>
          </a:stretch>
        </p:blipFill>
        <p:spPr>
          <a:xfrm>
            <a:off x="457200" y="1204651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457200" y="5545948"/>
            <a:ext cx="67179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latin typeface="Party LET"/>
                <a:cs typeface="Party LET"/>
              </a:rPr>
              <a:t>This ring is very valuable because it’s a real diamond ring</a:t>
            </a:r>
            <a:endParaRPr lang="en-US" sz="3600" dirty="0">
              <a:solidFill>
                <a:srgbClr val="0000FF"/>
              </a:solidFill>
              <a:latin typeface="Party LET"/>
              <a:cs typeface="Party LE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DD00FF"/>
                </a:solidFill>
                <a:latin typeface="Party LET"/>
                <a:cs typeface="Party LET"/>
              </a:rPr>
              <a:t>stealthy </a:t>
            </a:r>
            <a:endParaRPr lang="en-US" sz="6000" dirty="0">
              <a:solidFill>
                <a:srgbClr val="DD00FF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ninja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2805" r="-22805"/>
          <a:stretch>
            <a:fillRect/>
          </a:stretch>
        </p:blipFill>
        <p:spPr>
          <a:xfrm>
            <a:off x="457200" y="1600200"/>
            <a:ext cx="8229600" cy="48944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473"/>
            <a:ext cx="8229600" cy="1143000"/>
          </a:xfrm>
        </p:spPr>
        <p:txBody>
          <a:bodyPr/>
          <a:lstStyle/>
          <a:p>
            <a:r>
              <a:rPr lang="en-US" sz="6000" dirty="0" smtClean="0">
                <a:solidFill>
                  <a:srgbClr val="AD05FF"/>
                </a:solidFill>
                <a:latin typeface="Party LET"/>
                <a:cs typeface="Party LET"/>
              </a:rPr>
              <a:t>surreptitious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Content Placeholder 5" descr="medium.jpg"/>
          <p:cNvPicPr>
            <a:picLocks noGrp="1" noChangeAspect="1"/>
          </p:cNvPicPr>
          <p:nvPr>
            <p:ph idx="1"/>
          </p:nvPr>
        </p:nvPicPr>
        <p:blipFill>
          <a:blip r:embed="rId4"/>
          <a:srcRect l="-8716" r="-8716"/>
          <a:stretch>
            <a:fillRect/>
          </a:stretch>
        </p:blipFill>
        <p:spPr>
          <a:xfrm>
            <a:off x="457200" y="1220473"/>
            <a:ext cx="8229600" cy="4525963"/>
          </a:xfrm>
        </p:spPr>
      </p:pic>
      <p:sp>
        <p:nvSpPr>
          <p:cNvPr id="7" name="TextBox 6"/>
          <p:cNvSpPr txBox="1"/>
          <p:nvPr/>
        </p:nvSpPr>
        <p:spPr>
          <a:xfrm>
            <a:off x="772502" y="5944962"/>
            <a:ext cx="6782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AD05FF"/>
                </a:solidFill>
                <a:latin typeface="Party LET"/>
                <a:cs typeface="Party LET"/>
              </a:rPr>
              <a:t>I’m watching you..   </a:t>
            </a:r>
            <a:r>
              <a:rPr lang="en-US" sz="2400" dirty="0" err="1" smtClean="0">
                <a:sym typeface="Wingdings"/>
              </a:rPr>
              <a:t>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an Laug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Gunshot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>
                <a:solidFill>
                  <a:srgbClr val="3366FF"/>
                </a:solidFill>
                <a:latin typeface="Party LET"/>
                <a:cs typeface="Party LET"/>
              </a:rPr>
              <a:t>unobtrusive </a:t>
            </a:r>
            <a:endParaRPr lang="en-US" dirty="0">
              <a:solidFill>
                <a:srgbClr val="3366FF"/>
              </a:solidFill>
              <a:latin typeface="Party LET"/>
              <a:cs typeface="Party LET"/>
            </a:endParaRPr>
          </a:p>
        </p:txBody>
      </p:sp>
      <p:pic>
        <p:nvPicPr>
          <p:cNvPr id="4" name="Content Placeholder 3" descr="mousie.jpg"/>
          <p:cNvPicPr>
            <a:picLocks noGrp="1" noChangeAspect="1"/>
          </p:cNvPicPr>
          <p:nvPr>
            <p:ph idx="1"/>
          </p:nvPr>
        </p:nvPicPr>
        <p:blipFill>
          <a:blip r:embed="rId3"/>
          <a:srcRect l="-10550" r="-1055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t Dro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1990</TotalTime>
  <Words>398</Words>
  <Application>Microsoft Macintosh PowerPoint</Application>
  <PresentationFormat>On-screen Show (4:3)</PresentationFormat>
  <Paragraphs>109</Paragraphs>
  <Slides>64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5" baseType="lpstr">
      <vt:lpstr>Office Theme</vt:lpstr>
      <vt:lpstr>Vocabulary project</vt:lpstr>
      <vt:lpstr>clandestine </vt:lpstr>
      <vt:lpstr>covert </vt:lpstr>
      <vt:lpstr>furtive </vt:lpstr>
      <vt:lpstr>inconspicuous </vt:lpstr>
      <vt:lpstr>sly </vt:lpstr>
      <vt:lpstr>stealthy </vt:lpstr>
      <vt:lpstr>surreptitious </vt:lpstr>
      <vt:lpstr>unobtrusive </vt:lpstr>
      <vt:lpstr>Adversary </vt:lpstr>
      <vt:lpstr>Advocate </vt:lpstr>
      <vt:lpstr>Artisan </vt:lpstr>
      <vt:lpstr>Ascetic </vt:lpstr>
      <vt:lpstr>Charlatan </vt:lpstr>
      <vt:lpstr>Hedonist </vt:lpstr>
      <vt:lpstr>Orator </vt:lpstr>
      <vt:lpstr>Pariah </vt:lpstr>
      <vt:lpstr>Raconteur </vt:lpstr>
      <vt:lpstr>Skeptic </vt:lpstr>
      <vt:lpstr>Virtuoso Artist pursuit </vt:lpstr>
      <vt:lpstr>Extraneous </vt:lpstr>
      <vt:lpstr>Frivolous </vt:lpstr>
      <vt:lpstr>Incidental </vt:lpstr>
      <vt:lpstr>Inconsequential </vt:lpstr>
      <vt:lpstr>Irrelevant </vt:lpstr>
      <vt:lpstr>Negligible </vt:lpstr>
      <vt:lpstr>Peripheral </vt:lpstr>
      <vt:lpstr>Petty </vt:lpstr>
      <vt:lpstr>Superficial </vt:lpstr>
      <vt:lpstr>Trifling </vt:lpstr>
      <vt:lpstr>Trivial </vt:lpstr>
      <vt:lpstr>Acute </vt:lpstr>
      <vt:lpstr>Astute </vt:lpstr>
      <vt:lpstr>ERUDITE </vt:lpstr>
      <vt:lpstr>Incisive </vt:lpstr>
      <vt:lpstr>Ingenious </vt:lpstr>
      <vt:lpstr>Judicious </vt:lpstr>
      <vt:lpstr>Perspicacious </vt:lpstr>
      <vt:lpstr>Prudent </vt:lpstr>
      <vt:lpstr>Sagacious </vt:lpstr>
      <vt:lpstr>Savvy </vt:lpstr>
      <vt:lpstr>Acrid</vt:lpstr>
      <vt:lpstr>Arid</vt:lpstr>
      <vt:lpstr>Aesthetic </vt:lpstr>
      <vt:lpstr>Ascetic </vt:lpstr>
      <vt:lpstr>Atheistic</vt:lpstr>
      <vt:lpstr>Ambiguous </vt:lpstr>
      <vt:lpstr>Ambivalent </vt:lpstr>
      <vt:lpstr>Coalesce </vt:lpstr>
      <vt:lpstr>Convalesce </vt:lpstr>
      <vt:lpstr>Delusion </vt:lpstr>
      <vt:lpstr>Allusion </vt:lpstr>
      <vt:lpstr>Illusion </vt:lpstr>
      <vt:lpstr>Imprudent </vt:lpstr>
      <vt:lpstr>Impudent </vt:lpstr>
      <vt:lpstr>Indigenous </vt:lpstr>
      <vt:lpstr>Indigent </vt:lpstr>
      <vt:lpstr>Indignant </vt:lpstr>
      <vt:lpstr>Intimate </vt:lpstr>
      <vt:lpstr>Intimidate </vt:lpstr>
      <vt:lpstr>Obscure </vt:lpstr>
      <vt:lpstr>Obtuse </vt:lpstr>
      <vt:lpstr>Ponderous </vt:lpstr>
      <vt:lpstr>Ponderable </vt:lpstr>
    </vt:vector>
  </TitlesOfParts>
  <Company>Granville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project</dc:title>
  <dc:creator>Samantha  Arrington</dc:creator>
  <cp:lastModifiedBy>Stephanie Suber</cp:lastModifiedBy>
  <cp:revision>74</cp:revision>
  <dcterms:created xsi:type="dcterms:W3CDTF">2011-03-22T17:32:43Z</dcterms:created>
  <dcterms:modified xsi:type="dcterms:W3CDTF">2011-03-22T17:33:22Z</dcterms:modified>
</cp:coreProperties>
</file>